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311" r:id="rId4"/>
    <p:sldId id="258" r:id="rId5"/>
    <p:sldId id="489" r:id="rId6"/>
    <p:sldId id="268" r:id="rId7"/>
    <p:sldId id="259" r:id="rId8"/>
    <p:sldId id="270" r:id="rId9"/>
    <p:sldId id="272" r:id="rId10"/>
    <p:sldId id="271" r:id="rId11"/>
    <p:sldId id="273" r:id="rId12"/>
    <p:sldId id="486" r:id="rId13"/>
    <p:sldId id="487" r:id="rId14"/>
    <p:sldId id="382" r:id="rId15"/>
    <p:sldId id="365" r:id="rId1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7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2010BF-598C-405E-8021-09DCB79A4D28}" type="doc">
      <dgm:prSet loTypeId="urn:microsoft.com/office/officeart/2005/8/layout/vList2" loCatId="list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pt-BR"/>
        </a:p>
      </dgm:t>
    </dgm:pt>
    <dgm:pt modelId="{72AB84B6-1DAB-4907-822D-8AC033652EB5}">
      <dgm:prSet/>
      <dgm:spPr/>
      <dgm:t>
        <a:bodyPr/>
        <a:lstStyle/>
        <a:p>
          <a:pPr rtl="0"/>
          <a:r>
            <a:rPr lang="pt-BR" b="0" i="0" dirty="0"/>
            <a:t>“É do nosso conhecimento que as coisas do Antigo Pacto eram apenas sombra do que estava por vir. Deus em Sua infinita graça revela detalhes da vida, ministério e morte de Jesus no Tabernáculo, porém foi apenas na plenitude dos tempos que a graça de Deus se manifestou trazendo salvação a todos os homens.”</a:t>
          </a:r>
          <a:endParaRPr lang="pt-BR" dirty="0"/>
        </a:p>
      </dgm:t>
    </dgm:pt>
    <dgm:pt modelId="{C4B299F6-1199-4CA9-8931-24317A3DB1CC}" type="parTrans" cxnId="{10740B3E-8C7C-4292-B5AD-3CA7E0909EF6}">
      <dgm:prSet/>
      <dgm:spPr/>
      <dgm:t>
        <a:bodyPr/>
        <a:lstStyle/>
        <a:p>
          <a:endParaRPr lang="pt-BR"/>
        </a:p>
      </dgm:t>
    </dgm:pt>
    <dgm:pt modelId="{9A338DB4-BA0C-482C-B93D-E0C738AA19F0}" type="sibTrans" cxnId="{10740B3E-8C7C-4292-B5AD-3CA7E0909EF6}">
      <dgm:prSet/>
      <dgm:spPr/>
      <dgm:t>
        <a:bodyPr/>
        <a:lstStyle/>
        <a:p>
          <a:endParaRPr lang="pt-BR"/>
        </a:p>
      </dgm:t>
    </dgm:pt>
    <dgm:pt modelId="{2C34711D-CDDC-413B-A6C0-5FE095868309}">
      <dgm:prSet/>
      <dgm:spPr/>
      <dgm:t>
        <a:bodyPr/>
        <a:lstStyle/>
        <a:p>
          <a:endParaRPr lang="pt-BR"/>
        </a:p>
      </dgm:t>
    </dgm:pt>
    <dgm:pt modelId="{57C9365A-C97C-487C-B1A5-134C634B5F91}" type="parTrans" cxnId="{18015701-E9B1-4552-82F6-C6F7A4C96E2D}">
      <dgm:prSet/>
      <dgm:spPr/>
      <dgm:t>
        <a:bodyPr/>
        <a:lstStyle/>
        <a:p>
          <a:endParaRPr lang="pt-BR"/>
        </a:p>
      </dgm:t>
    </dgm:pt>
    <dgm:pt modelId="{D483B30F-1522-44A1-933C-C8D27E4FDD17}" type="sibTrans" cxnId="{18015701-E9B1-4552-82F6-C6F7A4C96E2D}">
      <dgm:prSet/>
      <dgm:spPr/>
      <dgm:t>
        <a:bodyPr/>
        <a:lstStyle/>
        <a:p>
          <a:endParaRPr lang="pt-BR"/>
        </a:p>
      </dgm:t>
    </dgm:pt>
    <dgm:pt modelId="{5381A349-D1B3-4E48-A2D7-E7E718B1BA28}" type="pres">
      <dgm:prSet presAssocID="{C32010BF-598C-405E-8021-09DCB79A4D28}" presName="linear" presStyleCnt="0">
        <dgm:presLayoutVars>
          <dgm:animLvl val="lvl"/>
          <dgm:resizeHandles val="exact"/>
        </dgm:presLayoutVars>
      </dgm:prSet>
      <dgm:spPr/>
    </dgm:pt>
    <dgm:pt modelId="{30F0B8C5-9F4D-4B67-AABB-3315293DB122}" type="pres">
      <dgm:prSet presAssocID="{72AB84B6-1DAB-4907-822D-8AC033652EB5}" presName="parentText" presStyleLbl="node1" presStyleIdx="0" presStyleCnt="2" custLinFactNeighborX="-2157" custLinFactNeighborY="65257">
        <dgm:presLayoutVars>
          <dgm:chMax val="0"/>
          <dgm:bulletEnabled val="1"/>
        </dgm:presLayoutVars>
      </dgm:prSet>
      <dgm:spPr/>
    </dgm:pt>
    <dgm:pt modelId="{71BAD3C8-575E-4F85-81BF-964F733BF1C5}" type="pres">
      <dgm:prSet presAssocID="{9A338DB4-BA0C-482C-B93D-E0C738AA19F0}" presName="spacer" presStyleCnt="0"/>
      <dgm:spPr/>
    </dgm:pt>
    <dgm:pt modelId="{5C3444A8-58A4-4420-BFDE-51A630DDCB38}" type="pres">
      <dgm:prSet presAssocID="{2C34711D-CDDC-413B-A6C0-5FE095868309}" presName="parentText" presStyleLbl="node1" presStyleIdx="1" presStyleCnt="2" custLinFactY="201741" custLinFactNeighborY="300000">
        <dgm:presLayoutVars>
          <dgm:chMax val="0"/>
          <dgm:bulletEnabled val="1"/>
        </dgm:presLayoutVars>
      </dgm:prSet>
      <dgm:spPr/>
    </dgm:pt>
  </dgm:ptLst>
  <dgm:cxnLst>
    <dgm:cxn modelId="{18015701-E9B1-4552-82F6-C6F7A4C96E2D}" srcId="{C32010BF-598C-405E-8021-09DCB79A4D28}" destId="{2C34711D-CDDC-413B-A6C0-5FE095868309}" srcOrd="1" destOrd="0" parTransId="{57C9365A-C97C-487C-B1A5-134C634B5F91}" sibTransId="{D483B30F-1522-44A1-933C-C8D27E4FDD17}"/>
    <dgm:cxn modelId="{85A0803A-E5BA-4695-B9B7-331523EA28F8}" type="presOf" srcId="{2C34711D-CDDC-413B-A6C0-5FE095868309}" destId="{5C3444A8-58A4-4420-BFDE-51A630DDCB38}" srcOrd="0" destOrd="0" presId="urn:microsoft.com/office/officeart/2005/8/layout/vList2"/>
    <dgm:cxn modelId="{10740B3E-8C7C-4292-B5AD-3CA7E0909EF6}" srcId="{C32010BF-598C-405E-8021-09DCB79A4D28}" destId="{72AB84B6-1DAB-4907-822D-8AC033652EB5}" srcOrd="0" destOrd="0" parTransId="{C4B299F6-1199-4CA9-8931-24317A3DB1CC}" sibTransId="{9A338DB4-BA0C-482C-B93D-E0C738AA19F0}"/>
    <dgm:cxn modelId="{BCC73B78-855C-4206-B67D-D119CDFF3800}" type="presOf" srcId="{C32010BF-598C-405E-8021-09DCB79A4D28}" destId="{5381A349-D1B3-4E48-A2D7-E7E718B1BA28}" srcOrd="0" destOrd="0" presId="urn:microsoft.com/office/officeart/2005/8/layout/vList2"/>
    <dgm:cxn modelId="{BBF8B2DB-9A6A-47F5-B7FE-0B12F8AC1BCA}" type="presOf" srcId="{72AB84B6-1DAB-4907-822D-8AC033652EB5}" destId="{30F0B8C5-9F4D-4B67-AABB-3315293DB122}" srcOrd="0" destOrd="0" presId="urn:microsoft.com/office/officeart/2005/8/layout/vList2"/>
    <dgm:cxn modelId="{71C6984E-5AAD-46AD-8300-CCD0F739C8AB}" type="presParOf" srcId="{5381A349-D1B3-4E48-A2D7-E7E718B1BA28}" destId="{30F0B8C5-9F4D-4B67-AABB-3315293DB122}" srcOrd="0" destOrd="0" presId="urn:microsoft.com/office/officeart/2005/8/layout/vList2"/>
    <dgm:cxn modelId="{8D0B1A81-A48E-4F97-BF72-D0168AAD6EA2}" type="presParOf" srcId="{5381A349-D1B3-4E48-A2D7-E7E718B1BA28}" destId="{71BAD3C8-575E-4F85-81BF-964F733BF1C5}" srcOrd="1" destOrd="0" presId="urn:microsoft.com/office/officeart/2005/8/layout/vList2"/>
    <dgm:cxn modelId="{7C761A4C-FD6B-4275-A0A8-6A2678161AC4}" type="presParOf" srcId="{5381A349-D1B3-4E48-A2D7-E7E718B1BA28}" destId="{5C3444A8-58A4-4420-BFDE-51A630DDCB38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F0B8C5-9F4D-4B67-AABB-3315293DB122}">
      <dsp:nvSpPr>
        <dsp:cNvPr id="0" name=""/>
        <dsp:cNvSpPr/>
      </dsp:nvSpPr>
      <dsp:spPr>
        <a:xfrm>
          <a:off x="0" y="81669"/>
          <a:ext cx="7765322" cy="216216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b="0" i="0" kern="1200" dirty="0"/>
            <a:t>“É do nosso conhecimento que as coisas do Antigo Pacto eram apenas sombra do que estava por vir. Deus em Sua infinita graça revela detalhes da vida, ministério e morte de Jesus no Tabernáculo, porém foi apenas na plenitude dos tempos que a graça de Deus se manifestou trazendo salvação a todos os homens.”</a:t>
          </a:r>
          <a:endParaRPr lang="pt-BR" sz="2200" kern="1200" dirty="0"/>
        </a:p>
      </dsp:txBody>
      <dsp:txXfrm>
        <a:off x="105548" y="187217"/>
        <a:ext cx="7554226" cy="1951064"/>
      </dsp:txXfrm>
    </dsp:sp>
    <dsp:sp modelId="{5C3444A8-58A4-4420-BFDE-51A630DDCB38}">
      <dsp:nvSpPr>
        <dsp:cNvPr id="0" name=""/>
        <dsp:cNvSpPr/>
      </dsp:nvSpPr>
      <dsp:spPr>
        <a:xfrm>
          <a:off x="0" y="2306164"/>
          <a:ext cx="7765322" cy="216216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2200" kern="1200"/>
        </a:p>
      </dsp:txBody>
      <dsp:txXfrm>
        <a:off x="105548" y="2411712"/>
        <a:ext cx="7554226" cy="19510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411155-4870-48C5-B6E6-67F3108CC8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CF98A23-F537-4D5B-9981-0C9ED801B0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C3A9C5D-6FE8-4F87-A03C-E9CCD2DE7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10/09/2021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F5E867E-549E-4ADD-B68E-EC507B0A2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03DF048-440F-4819-822A-28AD6E7A98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04042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C9734A-EE3E-404F-94BD-1AFB1F4BE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D4A186C4-90F5-4CC2-8671-5892E7DF9B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A218FC8-C977-4F7D-BD77-0921965371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10/09/2021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0C92DEA-8EDF-46C0-9826-60513BE84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C3CE87D-FBB7-481E-BD85-03FCCB55B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20615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92881A0-8CD8-4556-97DF-AB2CC335DD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1344A0C-00EA-491D-9739-0C8C5E7624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56AFED2-1DC3-4261-BD4A-348F8C1615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10/09/2021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04C9161-AEEA-4301-A039-AE155F4B0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972B0DF-8469-4351-9C5D-E815481E3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79478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59833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10/09/2021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51444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10/09/2021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8243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589879"/>
            <a:ext cx="9590550" cy="150705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10/09/2021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40635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10/09/2021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80823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10/09/2021</a:t>
            </a:fld>
            <a:endParaRPr lang="pt-B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39204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10/09/2021</a:t>
            </a:fld>
            <a:endParaRPr lang="pt-B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07208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10/09/2021</a:t>
            </a:fld>
            <a:endParaRPr lang="pt-B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75944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10/09/2021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1357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BD1F9B-3EFB-4550-BEBB-89E13F3428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9F3C67A-3790-4CF9-A76E-9D56AD85FA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7E858CA-0ADE-4C23-BC21-68ADE4AFC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10/09/2021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EC855DD-7840-4CF7-8247-A6E8075DD5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2824FEF-5760-40E5-A08D-1CBF4135A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29811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10/09/2021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03075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 Panorâmica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10/09/2021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545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10/09/2021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32993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10/09/2021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01079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10/09/2021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7339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10/09/2021</a:t>
            </a:fld>
            <a:endParaRPr lang="pt-B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92155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nas de 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480368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480367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480365"/>
            <a:ext cx="3300984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10/09/2021</a:t>
            </a:fld>
            <a:endParaRPr lang="pt-B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36657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10/09/2021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15252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10/09/2021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87007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2651EC-A37E-43B0-BC04-37B5418E6C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7A5AF67-D553-4EF8-922D-8E44B4FEA9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0878C19-CBCE-47EF-B6B5-555523C203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10/09/2021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A1DEAA8-CDEB-4CA9-92FC-187E07A7F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48CE11C-D558-4B65-87D1-C85E434AE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7307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F92C70-4F1B-4C11-A2C9-FDF8441EE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2D4D7A9-0D2B-4B10-9F6A-3D431F634D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B4BA664-F838-479D-A770-81157AAB6F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D35395E-FF45-4399-961E-B84CA430B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10/09/2021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EAF13AB-114A-429D-8FE3-46C74205AC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B655DF1-2357-4AD4-9C7A-A2BAE5848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56457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F3FC00-0D41-4A81-85B4-CE2166190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6BDB8B6-9C26-4875-9B80-DF9BF07DC9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422C66B-2144-4F39-80C2-766B40468B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4C41FA67-8CB9-4E9E-8DBE-7D1DE5D586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044AEC27-2145-4D46-843E-F3FA40BF4B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99765C8D-9F99-4884-A1BB-7B996817F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10/09/2021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91604E1D-5A62-4F38-8199-6C04AD248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5BFDA283-AB55-401C-A0E7-5BB8398E4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80820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18D3BB-03E8-450F-9897-9B293D16C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75D6CE51-8FD0-4B26-BE67-D13DFCC3D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10/09/2021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03FF3D21-345C-44EF-AFCF-29D6359AD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B3D9B9DB-3162-4DAC-BB70-1287F14FB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54233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B785BF2C-FC40-4F5E-9EEE-A5CA3462E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10/09/2021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3F0087AF-D1A4-4E71-8896-E9AB19E22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8251A5A-0620-4122-8E21-E0C8660D5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82138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1349AE-A4D1-47F3-BFBE-44E20623B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C9234CE-7E47-4B38-9FA1-F97AC4CD11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A4C0C2F-4FA5-470E-B12F-2033C73563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5272C9A-AA01-44F1-97EB-C682480CC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10/09/2021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F3EBBD1-6CEA-43EF-B104-466BAB59B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AE59AAB-DEA7-4B89-98A5-EF18090B7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08823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278DCA1-64B4-4BE5-9370-D5E25BFA2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77E1B2BB-7166-45DD-A2DD-7957D4A66B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EBB910C-E878-4729-BB9C-49DDC14ADB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22C6879-24F8-44E2-A826-5D3AF59F7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10/09/2021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D148915-043B-4967-ABF5-CE3F69522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7F756E9-1069-4AFA-BA42-B97BE32AB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17929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82A22E68-D3CB-4773-9FC4-48751EE4A7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3F892F6-33A2-4AC1-84CC-DACF1FACF0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41E1E5D-180E-45DB-A504-37C0712F3D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8953E5-FD8F-4E1F-AC7E-D76A5223E044}" type="datetimeFigureOut">
              <a:rPr lang="pt-BR" smtClean="0"/>
              <a:t>10/09/2021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256E36A-D000-4629-8AA3-377AB83294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1E5DC09-EA1E-48D8-A531-33D90FC2B2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04117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B7711601-7080-4EBF-85AF-901AA4B0381F}" type="datetimeFigureOut">
              <a:rPr lang="pt-BR" smtClean="0"/>
              <a:t>10/09/2021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2836140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8.jpeg"/><Relationship Id="rId7" Type="http://schemas.openxmlformats.org/officeDocument/2006/relationships/hyperlink" Target="https://t.me/juliocesarmedeiros" TargetMode="External"/><Relationship Id="rId12" Type="http://schemas.openxmlformats.org/officeDocument/2006/relationships/image" Target="../media/image36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11" Type="http://schemas.openxmlformats.org/officeDocument/2006/relationships/image" Target="../media/image35.JPG"/><Relationship Id="rId5" Type="http://schemas.openxmlformats.org/officeDocument/2006/relationships/image" Target="../media/image30.jpeg"/><Relationship Id="rId10" Type="http://schemas.openxmlformats.org/officeDocument/2006/relationships/image" Target="../media/image34.png"/><Relationship Id="rId4" Type="http://schemas.openxmlformats.org/officeDocument/2006/relationships/image" Target="../media/image29.gif"/><Relationship Id="rId9" Type="http://schemas.openxmlformats.org/officeDocument/2006/relationships/image" Target="../media/image3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gif"/><Relationship Id="rId5" Type="http://schemas.openxmlformats.org/officeDocument/2006/relationships/image" Target="../media/image11.jpg"/><Relationship Id="rId4" Type="http://schemas.openxmlformats.org/officeDocument/2006/relationships/image" Target="../media/image10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3" Type="http://schemas.openxmlformats.org/officeDocument/2006/relationships/image" Target="../media/image14.png"/><Relationship Id="rId7" Type="http://schemas.openxmlformats.org/officeDocument/2006/relationships/image" Target="../media/image17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6" Type="http://schemas.microsoft.com/office/2007/relationships/hdphoto" Target="../media/hdphoto1.wdp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0.gi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exto&#10;&#10;Descrição gerada automaticamente com confiança média">
            <a:extLst>
              <a:ext uri="{FF2B5EF4-FFF2-40B4-BE49-F238E27FC236}">
                <a16:creationId xmlns:a16="http://schemas.microsoft.com/office/drawing/2014/main" id="{18E2F041-C2EF-49B0-A300-A7A91C2A39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3" r="-1" b="-1"/>
          <a:stretch/>
        </p:blipFill>
        <p:spPr bwMode="auto">
          <a:xfrm>
            <a:off x="20" y="10"/>
            <a:ext cx="4637226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Rectangle 70">
            <a:extLst>
              <a:ext uri="{FF2B5EF4-FFF2-40B4-BE49-F238E27FC236}">
                <a16:creationId xmlns:a16="http://schemas.microsoft.com/office/drawing/2014/main" id="{B9951BD9-0868-4CDB-ACD6-9C4209B5E4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4637247" y="0"/>
            <a:ext cx="7554754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4D54CFB-9CE5-4B96-9BDA-4FCF029376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77328" y="640081"/>
            <a:ext cx="6914652" cy="3516195"/>
          </a:xfrm>
        </p:spPr>
        <p:txBody>
          <a:bodyPr>
            <a:noAutofit/>
          </a:bodyPr>
          <a:lstStyle/>
          <a:p>
            <a:pPr algn="l"/>
            <a:r>
              <a:rPr lang="pt-BR" b="1" dirty="0">
                <a:solidFill>
                  <a:schemeClr val="bg1"/>
                </a:solidFill>
                <a:latin typeface="Abadi" panose="020B0604020104020204" pitchFamily="34" charset="0"/>
              </a:rPr>
              <a:t>Lição 11. A CONEXÃO DO TABERNÁCULO COM OS EVANGELHOS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1970725-E261-43B9-BC56-4BA6ED9FEF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77327" y="4156277"/>
            <a:ext cx="5793444" cy="1341010"/>
          </a:xfrm>
        </p:spPr>
        <p:txBody>
          <a:bodyPr>
            <a:normAutofit/>
          </a:bodyPr>
          <a:lstStyle/>
          <a:p>
            <a:pPr algn="l"/>
            <a:r>
              <a:rPr lang="pt-BR" sz="3200" dirty="0">
                <a:solidFill>
                  <a:schemeClr val="accent4"/>
                </a:solidFill>
              </a:rPr>
              <a:t>Revista conectar +</a:t>
            </a:r>
          </a:p>
          <a:p>
            <a:pPr algn="l"/>
            <a:r>
              <a:rPr lang="pt-BR" sz="3200" dirty="0">
                <a:solidFill>
                  <a:schemeClr val="accent4"/>
                </a:solidFill>
              </a:rPr>
              <a:t>Editora Betel Dominical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254E4FEA-9E18-4E43-B927-52A31052AB15}"/>
              </a:ext>
            </a:extLst>
          </p:cNvPr>
          <p:cNvSpPr/>
          <p:nvPr/>
        </p:nvSpPr>
        <p:spPr>
          <a:xfrm>
            <a:off x="8414623" y="5786135"/>
            <a:ext cx="3321101" cy="76944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4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Pr. Júlio César</a:t>
            </a:r>
          </a:p>
        </p:txBody>
      </p:sp>
      <p:pic>
        <p:nvPicPr>
          <p:cNvPr id="7" name="Picture 4" descr="Inscrever Se GIFs - Get the best GIF on GIPHY">
            <a:extLst>
              <a:ext uri="{FF2B5EF4-FFF2-40B4-BE49-F238E27FC236}">
                <a16:creationId xmlns:a16="http://schemas.microsoft.com/office/drawing/2014/main" id="{CFE00897-0A18-478D-991E-7204B5C33BB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1168" y="5323617"/>
            <a:ext cx="2592225" cy="1456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2537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69940" y="365124"/>
            <a:ext cx="6172200" cy="1828800"/>
          </a:xfrm>
        </p:spPr>
        <p:txBody>
          <a:bodyPr>
            <a:normAutofit/>
          </a:bodyPr>
          <a:lstStyle/>
          <a:p>
            <a:r>
              <a:rPr lang="pt-BR"/>
              <a:t>3 - A MISSÃO DE ISRAEL E DA IGREJA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ABEE5377-A0F2-4B87-A338-80BA3AC56C9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10" r="5084"/>
          <a:stretch/>
        </p:blipFill>
        <p:spPr>
          <a:xfrm>
            <a:off x="20" y="10"/>
            <a:ext cx="4639713" cy="6857990"/>
          </a:xfrm>
          <a:prstGeom prst="rect">
            <a:avLst/>
          </a:prstGeom>
        </p:spPr>
      </p:pic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069940" y="2322576"/>
            <a:ext cx="6172200" cy="3858768"/>
          </a:xfrm>
        </p:spPr>
        <p:txBody>
          <a:bodyPr>
            <a:normAutofit/>
          </a:bodyPr>
          <a:lstStyle/>
          <a:p>
            <a:pPr marL="36900" indent="0">
              <a:buNone/>
            </a:pPr>
            <a:r>
              <a:rPr lang="pt-BR" sz="2400" b="0" i="0">
                <a:effectLst/>
                <a:latin typeface="Nunito Sans"/>
              </a:rPr>
              <a:t>Quando Deus chama Israel e estabelece o tabernáculo, seu intuito era que Israel propagasse acerca do verdadeiro Deus sobre as demais nações, portanto um mandado evangelizador. Através do Calvário e Pentecostes a Igreja de Jesus se estabelece na terra e o objetivo é explícito, quando lemos Marcos 16.15 - pregar o Evangelho a toda criatura.</a:t>
            </a:r>
            <a:endParaRPr lang="pt-BR" sz="2400"/>
          </a:p>
        </p:txBody>
      </p:sp>
    </p:spTree>
    <p:extLst>
      <p:ext uri="{BB962C8B-B14F-4D97-AF65-F5344CB8AC3E}">
        <p14:creationId xmlns:p14="http://schemas.microsoft.com/office/powerpoint/2010/main" val="30106058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ED6145CC-533A-4079-9B46-708B88708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668" y="346626"/>
            <a:ext cx="10606415" cy="1038373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dirty="0">
                <a:solidFill>
                  <a:srgbClr val="FFFFFF"/>
                </a:solidFill>
              </a:rPr>
              <a:t>3 - A MISSÃO DE ISRAEL E DA IGREJA</a:t>
            </a:r>
            <a:endParaRPr lang="pt-BR" dirty="0"/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67229C49-5900-43CA-8078-15110F895F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9669" y="1515998"/>
            <a:ext cx="4992424" cy="823912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dirty="0"/>
              <a:t>3.1. Chamados para a santidade</a:t>
            </a:r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89789D2C-C017-4715-A913-85101CA5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9669" y="2420631"/>
            <a:ext cx="4992424" cy="4331043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pt-BR" sz="2300" dirty="0"/>
              <a:t>Em todos os rituais levíticos, percebemos o intuito de Deus em estabelecer um padrão de santidade. O próprio sacerdote carregava uma lâmina de ouro na cabeça com a frase: "Santidade ao Senhor" (</a:t>
            </a:r>
            <a:r>
              <a:rPr lang="pt-BR" sz="2300" dirty="0" err="1"/>
              <a:t>Êx</a:t>
            </a:r>
            <a:r>
              <a:rPr lang="pt-BR" sz="2300" dirty="0"/>
              <a:t> 28.36). No N.T, por intermédio de Jesus, também se estabelece um padrão de santidade para a Igreja. Paulo enfatiza isto(1Ts 4.3). </a:t>
            </a:r>
          </a:p>
          <a:p>
            <a:r>
              <a:rPr lang="pt-BR" sz="2300" dirty="0"/>
              <a:t>Na epístolas aos Hebreus, a condição para vermos Cristo face a face é a santificação (</a:t>
            </a:r>
            <a:r>
              <a:rPr lang="pt-BR" sz="2300" dirty="0" err="1"/>
              <a:t>Hb</a:t>
            </a:r>
            <a:r>
              <a:rPr lang="pt-BR" sz="2300" dirty="0"/>
              <a:t> 12.14). </a:t>
            </a:r>
          </a:p>
        </p:txBody>
      </p:sp>
      <p:sp>
        <p:nvSpPr>
          <p:cNvPr id="9" name="Espaço Reservado para Conteúdo 8">
            <a:extLst>
              <a:ext uri="{FF2B5EF4-FFF2-40B4-BE49-F238E27FC236}">
                <a16:creationId xmlns:a16="http://schemas.microsoft.com/office/drawing/2014/main" id="{BDB954A0-5BFE-431B-8461-C1A7DD9D84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96000" y="2339910"/>
            <a:ext cx="5100084" cy="4411764"/>
          </a:xfr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pt-BR" sz="2300" dirty="0"/>
              <a:t>O povo de Israel saiu do Egito com destino a terra prometida, infelizmente Josué e Calebe conseguiram herdar a promessa.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pt-BR" sz="2300" dirty="0"/>
              <a:t> A igreja também está debaixo de uma promessa que é o arrebatamento. Na visão petrina, Deus nos gerou para uma viva esperança, para uma herança incorruptível, incontaminável e que não se pode mudar (1Pe 1.3-4). Vejamos: Como escaparemos nós, se não atentarmos para uma tão grande salvação? (</a:t>
            </a:r>
            <a:r>
              <a:rPr lang="pt-BR" sz="2300" dirty="0" err="1"/>
              <a:t>Hb</a:t>
            </a:r>
            <a:r>
              <a:rPr lang="pt-BR" sz="2300" dirty="0"/>
              <a:t> 2.3a). </a:t>
            </a:r>
          </a:p>
        </p:txBody>
      </p:sp>
      <p:sp>
        <p:nvSpPr>
          <p:cNvPr id="17" name="Espaço Reservado para Texto 5">
            <a:extLst>
              <a:ext uri="{FF2B5EF4-FFF2-40B4-BE49-F238E27FC236}">
                <a16:creationId xmlns:a16="http://schemas.microsoft.com/office/drawing/2014/main" id="{E74CD78C-4215-4753-A19C-9F547C439191}"/>
              </a:ext>
            </a:extLst>
          </p:cNvPr>
          <p:cNvSpPr txBox="1">
            <a:spLocks/>
          </p:cNvSpPr>
          <p:nvPr/>
        </p:nvSpPr>
        <p:spPr>
          <a:xfrm>
            <a:off x="6096000" y="1515998"/>
            <a:ext cx="5100084" cy="82391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/>
              <a:t>3.2. A esperança é um descanso</a:t>
            </a:r>
          </a:p>
        </p:txBody>
      </p:sp>
    </p:spTree>
    <p:extLst>
      <p:ext uri="{BB962C8B-B14F-4D97-AF65-F5344CB8AC3E}">
        <p14:creationId xmlns:p14="http://schemas.microsoft.com/office/powerpoint/2010/main" val="3505050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9" grpId="0" build="p"/>
      <p:bldP spid="1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id="{A8D3CCF4-F703-4B2C-BDF8-9C87086C6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5430" y="629268"/>
            <a:ext cx="6586491" cy="1286160"/>
          </a:xfrm>
        </p:spPr>
        <p:txBody>
          <a:bodyPr anchor="b">
            <a:normAutofit/>
          </a:bodyPr>
          <a:lstStyle/>
          <a:p>
            <a:r>
              <a:rPr lang="pt-BR" sz="3400" b="1">
                <a:latin typeface="Georgia" panose="02040502050405020303" pitchFamily="18" charset="0"/>
              </a:rPr>
              <a:t>Subsídio Bíblico e Histórico</a:t>
            </a:r>
            <a:br>
              <a:rPr lang="pt-BR" sz="3400">
                <a:latin typeface="Georgia" panose="02040502050405020303" pitchFamily="18" charset="0"/>
              </a:rPr>
            </a:br>
            <a:endParaRPr lang="pt-BR" sz="3400"/>
          </a:p>
        </p:txBody>
      </p:sp>
      <p:sp>
        <p:nvSpPr>
          <p:cNvPr id="8" name="Espaço Reservado para Conteúdo 7">
            <a:extLst>
              <a:ext uri="{FF2B5EF4-FFF2-40B4-BE49-F238E27FC236}">
                <a16:creationId xmlns:a16="http://schemas.microsoft.com/office/drawing/2014/main" id="{E98D2E00-5682-4E81-89DD-D774535848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5431" y="2222340"/>
            <a:ext cx="6586489" cy="4421528"/>
          </a:xfrm>
        </p:spPr>
        <p:txBody>
          <a:bodyPr>
            <a:normAutofit/>
          </a:bodyPr>
          <a:lstStyle/>
          <a:p>
            <a:r>
              <a:rPr lang="pt-BR" sz="1600" dirty="0"/>
              <a:t>Muito se fala em Evangelho, mas precisamos entender que o real sentido desta palavra no contexto do primeiro século da era cristã. O termo "Evangelho" vem do vocábulo grego "</a:t>
            </a:r>
            <a:r>
              <a:rPr lang="pt-BR" sz="1600" dirty="0" err="1"/>
              <a:t>Eὐ</a:t>
            </a:r>
            <a:r>
              <a:rPr lang="pt-BR" sz="1600" dirty="0"/>
              <a:t>αγγέλιον" que, originalmente, denotava recompensa por boas novas; mais tarde, a ideia de recompensa caiu, e a palavra passou a representar as próprias "boas novas". </a:t>
            </a:r>
          </a:p>
          <a:p>
            <a:r>
              <a:rPr lang="pt-BR" sz="1600" dirty="0"/>
              <a:t>BARCLAY (2000), afirma que, na antiguidade, os gregos usavam a palavra "</a:t>
            </a:r>
            <a:r>
              <a:rPr lang="pt-BR" sz="1600" dirty="0" err="1"/>
              <a:t>Evangellion</a:t>
            </a:r>
            <a:r>
              <a:rPr lang="pt-BR" sz="1600" dirty="0"/>
              <a:t>" para "indicar boas notícias no campo de batalha". Imaginemos tida a cidade aguardando ansiosa que um mensageiro, vindo por mar ou por terra, lhe traga boas notícias de seus guerreiros em batalha.</a:t>
            </a:r>
          </a:p>
          <a:p>
            <a:r>
              <a:rPr lang="pt-BR" sz="1600" dirty="0"/>
              <a:t>Em suas missivas, Paulo usa a palavra Evangelho para dizer do plano de Deus para a Sua Igreja, bem como os aspectos ligados a salvação, tais como: regeneração, santificação, justificação e perdão de pecados. No NT, a palavra compreende a promessa de salvação, vinculando seu cumprimento à vida, morte, ressurreição e ascensão de Jesus Cristo. Este termo aparece aproximadamente 77 vezes em todo o NT. Evangelho também é usado para designar as narrativas de Mateus, Marcos, Lucas e João. (Texto extraído do livro Mistério do Evangelho - Pr César Roza). </a:t>
            </a: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A7F400EE-A8A5-48AF-B4D6-291B52C6F0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080934" y="2115117"/>
            <a:ext cx="6309360" cy="0"/>
          </a:xfrm>
          <a:prstGeom prst="line">
            <a:avLst/>
          </a:prstGeom>
          <a:ln w="19050">
            <a:solidFill>
              <a:srgbClr val="A77B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Fantástico - O Show da Vida - Chamada casamento real | Facebook">
            <a:extLst>
              <a:ext uri="{FF2B5EF4-FFF2-40B4-BE49-F238E27FC236}">
                <a16:creationId xmlns:a16="http://schemas.microsoft.com/office/drawing/2014/main" id="{6EEC1FC1-AB42-48F6-A16C-8913777E11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893" y="2115117"/>
            <a:ext cx="4466066" cy="2500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0669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TextShape 1"/>
          <p:cNvSpPr txBox="1"/>
          <p:nvPr/>
        </p:nvSpPr>
        <p:spPr>
          <a:xfrm>
            <a:off x="456821" y="531525"/>
            <a:ext cx="3677264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b="0" strike="noStrike" cap="all" spc="-1" dirty="0" err="1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rPr>
              <a:t>Conclusão</a:t>
            </a:r>
            <a:r>
              <a:rPr lang="en-US" sz="3600" b="0" strike="noStrike" cap="all" spc="-1" dirty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rPr>
              <a:t>	</a:t>
            </a:r>
          </a:p>
        </p:txBody>
      </p:sp>
      <p:pic>
        <p:nvPicPr>
          <p:cNvPr id="3" name="Imagem 2" descr="Interface gráfica do usuário, Aplicativo&#10;&#10;Descrição gerada automaticamente">
            <a:extLst>
              <a:ext uri="{FF2B5EF4-FFF2-40B4-BE49-F238E27FC236}">
                <a16:creationId xmlns:a16="http://schemas.microsoft.com/office/drawing/2014/main" id="{282A1EF6-0D92-4665-BE48-AE8A679A0C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"/>
          <a:stretch/>
        </p:blipFill>
        <p:spPr>
          <a:xfrm>
            <a:off x="4645784" y="0"/>
            <a:ext cx="7546216" cy="6857990"/>
          </a:xfrm>
          <a:prstGeom prst="rect">
            <a:avLst/>
          </a:prstGeom>
        </p:spPr>
      </p:pic>
      <p:sp>
        <p:nvSpPr>
          <p:cNvPr id="151" name="TextShape 2"/>
          <p:cNvSpPr txBox="1"/>
          <p:nvPr/>
        </p:nvSpPr>
        <p:spPr>
          <a:xfrm>
            <a:off x="456821" y="2365702"/>
            <a:ext cx="3677263" cy="40925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pt-BR" sz="3600" b="0" strike="noStrike" spc="-1" dirty="0"/>
              <a:t>Os Evangelhos não são um compêndio histórico, mas sim a revelação de Deus para a humanidade</a:t>
            </a:r>
            <a:endParaRPr lang="en-US" sz="3600" b="0" strike="noStrike" spc="-1" dirty="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D0F1A5B1-67D2-419E-9BDE-263D70FF04B2}"/>
              </a:ext>
            </a:extLst>
          </p:cNvPr>
          <p:cNvSpPr txBox="1"/>
          <p:nvPr/>
        </p:nvSpPr>
        <p:spPr>
          <a:xfrm>
            <a:off x="96370" y="6142215"/>
            <a:ext cx="49647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/>
              <a:t>Fonte: Revista Betel Conectar+, Lição 11, 3° Tri, 2021.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Inscrever Se GIFs - Get the best GIF on GIPHY">
            <a:extLst>
              <a:ext uri="{FF2B5EF4-FFF2-40B4-BE49-F238E27FC236}">
                <a16:creationId xmlns:a16="http://schemas.microsoft.com/office/drawing/2014/main" id="{E04064F2-A5F6-440B-B641-A2A133F5743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637" y="868096"/>
            <a:ext cx="33909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m 5" descr="Forma&#10;&#10;Descrição gerada automaticamente com confiança baixa">
            <a:extLst>
              <a:ext uri="{FF2B5EF4-FFF2-40B4-BE49-F238E27FC236}">
                <a16:creationId xmlns:a16="http://schemas.microsoft.com/office/drawing/2014/main" id="{AE253FD1-C0CE-4E0E-88FD-AA090F4A86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355" y="5037403"/>
            <a:ext cx="1940675" cy="1905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3CEF2C47-6523-415F-BBD3-862C64C97ADE}"/>
              </a:ext>
            </a:extLst>
          </p:cNvPr>
          <p:cNvSpPr txBox="1"/>
          <p:nvPr/>
        </p:nvSpPr>
        <p:spPr>
          <a:xfrm>
            <a:off x="49975" y="219107"/>
            <a:ext cx="411480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sz="3200" dirty="0"/>
              <a:t>COMO AJUDAR?</a:t>
            </a:r>
          </a:p>
        </p:txBody>
      </p:sp>
      <p:pic>
        <p:nvPicPr>
          <p:cNvPr id="9" name="Imagem 8" descr="Desenho de rosto de pessoa&#10;&#10;Descrição gerada automaticamente com confiança baixa">
            <a:extLst>
              <a:ext uri="{FF2B5EF4-FFF2-40B4-BE49-F238E27FC236}">
                <a16:creationId xmlns:a16="http://schemas.microsoft.com/office/drawing/2014/main" id="{E33C4E3B-B16A-4F99-91E6-A345115CBD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178" y="487270"/>
            <a:ext cx="1809750" cy="1143000"/>
          </a:xfrm>
          <a:prstGeom prst="rect">
            <a:avLst/>
          </a:prstGeom>
        </p:spPr>
      </p:pic>
      <p:pic>
        <p:nvPicPr>
          <p:cNvPr id="3" name="Imagem 2" descr="Interface gráfica do usuário, Aplicativo&#10;&#10;Descrição gerada automaticamente">
            <a:extLst>
              <a:ext uri="{FF2B5EF4-FFF2-40B4-BE49-F238E27FC236}">
                <a16:creationId xmlns:a16="http://schemas.microsoft.com/office/drawing/2014/main" id="{235A01E0-DFCD-403A-B465-BFD17622C37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06" y="1115534"/>
            <a:ext cx="2449781" cy="43073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1" name="Agrupar 10">
            <a:extLst>
              <a:ext uri="{FF2B5EF4-FFF2-40B4-BE49-F238E27FC236}">
                <a16:creationId xmlns:a16="http://schemas.microsoft.com/office/drawing/2014/main" id="{1584D127-F47D-483C-B584-7F425CE221F3}"/>
              </a:ext>
            </a:extLst>
          </p:cNvPr>
          <p:cNvGrpSpPr/>
          <p:nvPr/>
        </p:nvGrpSpPr>
        <p:grpSpPr>
          <a:xfrm>
            <a:off x="3165147" y="2773096"/>
            <a:ext cx="2625751" cy="3762887"/>
            <a:chOff x="7663544" y="780037"/>
            <a:chExt cx="3832268" cy="4215517"/>
          </a:xfrm>
        </p:grpSpPr>
        <p:pic>
          <p:nvPicPr>
            <p:cNvPr id="12" name="Imagem 11" descr="Tela de celular com texto preto sobre fundo azul&#10;&#10;Descrição gerada automaticamente">
              <a:extLst>
                <a:ext uri="{FF2B5EF4-FFF2-40B4-BE49-F238E27FC236}">
                  <a16:creationId xmlns:a16="http://schemas.microsoft.com/office/drawing/2014/main" id="{A7B243FA-C9F6-4AEA-8648-A2867874B37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3544" y="780037"/>
              <a:ext cx="3832268" cy="383226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3" name="CaixaDeTexto 12">
              <a:extLst>
                <a:ext uri="{FF2B5EF4-FFF2-40B4-BE49-F238E27FC236}">
                  <a16:creationId xmlns:a16="http://schemas.microsoft.com/office/drawing/2014/main" id="{430C9AC5-ACEB-44F2-8C2F-C910CE6FC4EA}"/>
                </a:ext>
              </a:extLst>
            </p:cNvPr>
            <p:cNvSpPr txBox="1"/>
            <p:nvPr/>
          </p:nvSpPr>
          <p:spPr>
            <a:xfrm>
              <a:off x="7663544" y="4626222"/>
              <a:ext cx="383226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BR" dirty="0">
                  <a:hlinkClick r:id="rId7"/>
                </a:rPr>
                <a:t>https://t.me/juliocesarmedeiros</a:t>
              </a:r>
              <a:r>
                <a:rPr lang="pt-BR" dirty="0"/>
                <a:t> </a:t>
              </a:r>
            </a:p>
          </p:txBody>
        </p:sp>
      </p:grpSp>
      <p:pic>
        <p:nvPicPr>
          <p:cNvPr id="16" name="Picture 2">
            <a:extLst>
              <a:ext uri="{FF2B5EF4-FFF2-40B4-BE49-F238E27FC236}">
                <a16:creationId xmlns:a16="http://schemas.microsoft.com/office/drawing/2014/main" id="{42C81C0A-FECB-470C-8849-37E4502BF1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8336" y="4197948"/>
            <a:ext cx="2449781" cy="24497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pic>
        <p:nvPicPr>
          <p:cNvPr id="18" name="Espaço Reservado para Conteúdo 17" descr="Tela de celular com texto preto sobre fundo branco&#10;&#10;Descrição gerada automaticamente com confiança baixa">
            <a:extLst>
              <a:ext uri="{FF2B5EF4-FFF2-40B4-BE49-F238E27FC236}">
                <a16:creationId xmlns:a16="http://schemas.microsoft.com/office/drawing/2014/main" id="{FD699E89-FDD9-4AC3-BB7B-508E2434BA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8043">
            <a:off x="6430058" y="142708"/>
            <a:ext cx="2132124" cy="3073332"/>
          </a:xfrm>
        </p:spPr>
      </p:pic>
      <p:pic>
        <p:nvPicPr>
          <p:cNvPr id="20" name="Imagem 19" descr="Tela de celular com publicação numa rede social&#10;&#10;Descrição gerada automaticamente com confiança média">
            <a:extLst>
              <a:ext uri="{FF2B5EF4-FFF2-40B4-BE49-F238E27FC236}">
                <a16:creationId xmlns:a16="http://schemas.microsoft.com/office/drawing/2014/main" id="{9593EA1D-DF8F-4632-ABD1-F3605EB8B1A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05248">
            <a:off x="9959665" y="875936"/>
            <a:ext cx="1735600" cy="2703908"/>
          </a:xfrm>
          <a:prstGeom prst="rect">
            <a:avLst/>
          </a:prstGeom>
        </p:spPr>
      </p:pic>
      <p:pic>
        <p:nvPicPr>
          <p:cNvPr id="10" name="Imagem 9" descr="Uma imagem contendo mulher, jogador, bola, balançando&#10;&#10;Descrição gerada automaticamente">
            <a:extLst>
              <a:ext uri="{FF2B5EF4-FFF2-40B4-BE49-F238E27FC236}">
                <a16:creationId xmlns:a16="http://schemas.microsoft.com/office/drawing/2014/main" id="{1BB17BAF-CF12-4993-83D9-2FDE996AE7A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6421">
            <a:off x="8395021" y="563256"/>
            <a:ext cx="1591743" cy="25735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Imagem 21" descr="Diagrama&#10;&#10;Descrição gerada automaticamente">
            <a:extLst>
              <a:ext uri="{FF2B5EF4-FFF2-40B4-BE49-F238E27FC236}">
                <a16:creationId xmlns:a16="http://schemas.microsoft.com/office/drawing/2014/main" id="{C08B56FE-A9E6-4563-BFBC-C187A8AB320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1104" y="4197948"/>
            <a:ext cx="2506426" cy="250642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86480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4" descr="Uma imagem contendo pessoa, mulher, segurando, frente&#10;&#10;Descrição gerada automaticamente">
            <a:extLst>
              <a:ext uri="{FF2B5EF4-FFF2-40B4-BE49-F238E27FC236}">
                <a16:creationId xmlns:a16="http://schemas.microsoft.com/office/drawing/2014/main" id="{7195910B-10B0-46EC-87BF-E2C1FDFDA4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76" y="290910"/>
            <a:ext cx="5266349" cy="39497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06C6A0B-6E45-488A-A1C5-5659EA8E23DE}"/>
              </a:ext>
            </a:extLst>
          </p:cNvPr>
          <p:cNvSpPr txBox="1"/>
          <p:nvPr/>
        </p:nvSpPr>
        <p:spPr>
          <a:xfrm>
            <a:off x="385176" y="4392974"/>
            <a:ext cx="2479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Pr. Júlio César Medeiros</a:t>
            </a:r>
          </a:p>
        </p:txBody>
      </p:sp>
      <p:pic>
        <p:nvPicPr>
          <p:cNvPr id="10" name="Gráfico 9" descr="Bolas de Harvey 100% com preenchimento sólido">
            <a:extLst>
              <a:ext uri="{FF2B5EF4-FFF2-40B4-BE49-F238E27FC236}">
                <a16:creationId xmlns:a16="http://schemas.microsoft.com/office/drawing/2014/main" id="{97E0EC46-731B-47A5-A9E3-A3868A3A8F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89717" y="5670046"/>
            <a:ext cx="914400" cy="914400"/>
          </a:xfrm>
          <a:prstGeom prst="rect">
            <a:avLst/>
          </a:prstGeom>
        </p:spPr>
      </p:pic>
      <p:pic>
        <p:nvPicPr>
          <p:cNvPr id="18" name="Gráfico 17" descr="Bolas de Harvey 100% com preenchimento sólido">
            <a:extLst>
              <a:ext uri="{FF2B5EF4-FFF2-40B4-BE49-F238E27FC236}">
                <a16:creationId xmlns:a16="http://schemas.microsoft.com/office/drawing/2014/main" id="{B816CE7D-B5E6-4048-BDFC-8A8C1ECBB6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14742" y="5670046"/>
            <a:ext cx="914400" cy="914400"/>
          </a:xfrm>
          <a:prstGeom prst="rect">
            <a:avLst/>
          </a:prstGeom>
        </p:spPr>
      </p:pic>
      <p:pic>
        <p:nvPicPr>
          <p:cNvPr id="20" name="Gráfico 19" descr="Bolas de Harvey 100% com preenchimento sólido">
            <a:extLst>
              <a:ext uri="{FF2B5EF4-FFF2-40B4-BE49-F238E27FC236}">
                <a16:creationId xmlns:a16="http://schemas.microsoft.com/office/drawing/2014/main" id="{5DB010EE-43C8-4970-841A-5A5A30E536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280630" y="5670046"/>
            <a:ext cx="914400" cy="914400"/>
          </a:xfrm>
          <a:prstGeom prst="rect">
            <a:avLst/>
          </a:prstGeom>
        </p:spPr>
      </p:pic>
      <p:pic>
        <p:nvPicPr>
          <p:cNvPr id="3" name="Imagem 2" descr="Diagrama&#10;&#10;Descrição gerada automaticamente">
            <a:extLst>
              <a:ext uri="{FF2B5EF4-FFF2-40B4-BE49-F238E27FC236}">
                <a16:creationId xmlns:a16="http://schemas.microsoft.com/office/drawing/2014/main" id="{DF3AD6A9-C63D-4E33-BD28-19B975D0CB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7688" y="290910"/>
            <a:ext cx="5379136" cy="53791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Imagem 5" descr="Homem tirando foto de si mesmo em frente ao computador&#10;&#10;Descrição gerada automaticamente">
            <a:extLst>
              <a:ext uri="{FF2B5EF4-FFF2-40B4-BE49-F238E27FC236}">
                <a16:creationId xmlns:a16="http://schemas.microsoft.com/office/drawing/2014/main" id="{BC6470E6-325C-48E1-AA9C-70E4D35156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570" y="4563579"/>
            <a:ext cx="3560406" cy="200351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978803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8302423" y="2576113"/>
            <a:ext cx="35221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457200">
              <a:defRPr/>
            </a:pPr>
            <a:r>
              <a:rPr lang="pt-BR" b="1" i="0" dirty="0">
                <a:effectLst/>
                <a:latin typeface="Nunito Sans"/>
              </a:rPr>
              <a:t>Texto de Referência: </a:t>
            </a:r>
            <a:r>
              <a:rPr lang="pt-BR" b="1" dirty="0">
                <a:latin typeface="Nunito Sans"/>
              </a:rPr>
              <a:t>Br. 10.1-8</a:t>
            </a:r>
            <a:endParaRPr kumimoji="0" lang="pt-BR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sp>
        <p:nvSpPr>
          <p:cNvPr id="7" name="Retângulo de cantos arredondados 6"/>
          <p:cNvSpPr/>
          <p:nvPr/>
        </p:nvSpPr>
        <p:spPr>
          <a:xfrm>
            <a:off x="1524001" y="4112209"/>
            <a:ext cx="2143125" cy="264795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>
              <a:defRPr/>
            </a:pPr>
            <a:r>
              <a:rPr lang="pt-BR" b="1" dirty="0"/>
              <a:t>"</a:t>
            </a:r>
            <a:r>
              <a:rPr lang="pt-BR" dirty="0"/>
              <a:t>Mas vindo Cristo, o Sumo Sacerdote dos bens futuros, por um maior e mais perfeito Tabernáculo, não feito por mãos, isto é; não desta criação". </a:t>
            </a:r>
            <a:r>
              <a:rPr lang="pt-BR" b="1" dirty="0" err="1"/>
              <a:t>Hb</a:t>
            </a:r>
            <a:r>
              <a:rPr lang="pt-BR" b="1" dirty="0"/>
              <a:t> 9.11</a:t>
            </a:r>
            <a:endParaRPr kumimoji="0" lang="pt-BR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sp>
        <p:nvSpPr>
          <p:cNvPr id="10" name="Retângulo de cantos arredondados 9"/>
          <p:cNvSpPr/>
          <p:nvPr/>
        </p:nvSpPr>
        <p:spPr>
          <a:xfrm>
            <a:off x="3877827" y="4112209"/>
            <a:ext cx="2143125" cy="264795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>
              <a:defRPr/>
            </a:pPr>
            <a:r>
              <a:rPr lang="pt-BR" dirty="0"/>
              <a:t>Os Evangelhos revelam as figuras do Tabernáculo.</a:t>
            </a:r>
          </a:p>
        </p:txBody>
      </p:sp>
      <p:sp>
        <p:nvSpPr>
          <p:cNvPr id="11" name="Retângulo de cantos arredondados 10"/>
          <p:cNvSpPr/>
          <p:nvPr/>
        </p:nvSpPr>
        <p:spPr>
          <a:xfrm>
            <a:off x="6170983" y="4112209"/>
            <a:ext cx="2143125" cy="266333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b="1" dirty="0"/>
              <a:t>- </a:t>
            </a:r>
            <a:r>
              <a:rPr lang="pt-BR" dirty="0"/>
              <a:t>Pontuar a conexão entre o Tabernáculo e os Evangelhos;</a:t>
            </a:r>
          </a:p>
          <a:p>
            <a:r>
              <a:rPr lang="pt-BR" b="1" dirty="0"/>
              <a:t>- </a:t>
            </a:r>
            <a:r>
              <a:rPr lang="pt-BR" dirty="0"/>
              <a:t>Detalhar a vidão de cada Evangelista;</a:t>
            </a:r>
          </a:p>
          <a:p>
            <a:r>
              <a:rPr lang="pt-BR" b="1" dirty="0"/>
              <a:t>- </a:t>
            </a:r>
            <a:r>
              <a:rPr lang="pt-BR" dirty="0"/>
              <a:t>Aplicar as verdades no desenvolvimento cristão.</a:t>
            </a:r>
            <a:r>
              <a:rPr lang="pt-BR" b="1" dirty="0"/>
              <a:t> </a:t>
            </a:r>
            <a:endParaRPr lang="pt-BR" dirty="0"/>
          </a:p>
        </p:txBody>
      </p:sp>
      <p:sp>
        <p:nvSpPr>
          <p:cNvPr id="12" name="Retângulo de cantos arredondados 11"/>
          <p:cNvSpPr/>
          <p:nvPr/>
        </p:nvSpPr>
        <p:spPr>
          <a:xfrm>
            <a:off x="8382000" y="4112209"/>
            <a:ext cx="2143125" cy="264795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1575162" y="3804433"/>
            <a:ext cx="2091962" cy="30777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VERSÍCULO DO DIA </a:t>
            </a: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4066" y="3149186"/>
            <a:ext cx="799470" cy="559629"/>
          </a:xfrm>
          <a:prstGeom prst="rect">
            <a:avLst/>
          </a:prstGeom>
        </p:spPr>
      </p:pic>
      <p:sp>
        <p:nvSpPr>
          <p:cNvPr id="17" name="CaixaDeTexto 16"/>
          <p:cNvSpPr txBox="1"/>
          <p:nvPr/>
        </p:nvSpPr>
        <p:spPr>
          <a:xfrm>
            <a:off x="3792035" y="3804432"/>
            <a:ext cx="2389757" cy="33855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VERDADE APLICADA</a:t>
            </a:r>
          </a:p>
        </p:txBody>
      </p:sp>
      <p:sp>
        <p:nvSpPr>
          <p:cNvPr id="18" name="CaixaDeTexto 17"/>
          <p:cNvSpPr txBox="1"/>
          <p:nvPr/>
        </p:nvSpPr>
        <p:spPr>
          <a:xfrm>
            <a:off x="6231652" y="3804433"/>
            <a:ext cx="2139368" cy="30777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OBJETIVOS DA LIÇÃO</a:t>
            </a:r>
          </a:p>
        </p:txBody>
      </p:sp>
      <p:pic>
        <p:nvPicPr>
          <p:cNvPr id="20" name="Imagem 19"/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068" y="3256580"/>
            <a:ext cx="575928" cy="575688"/>
          </a:xfrm>
          <a:prstGeom prst="rect">
            <a:avLst/>
          </a:prstGeom>
        </p:spPr>
      </p:pic>
      <p:sp>
        <p:nvSpPr>
          <p:cNvPr id="21" name="CaixaDeTexto 20"/>
          <p:cNvSpPr txBox="1"/>
          <p:nvPr/>
        </p:nvSpPr>
        <p:spPr>
          <a:xfrm>
            <a:off x="8338042" y="3804432"/>
            <a:ext cx="2379819" cy="30777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MOMENTO DE ORAÇÃO</a:t>
            </a:r>
          </a:p>
        </p:txBody>
      </p:sp>
      <p:pic>
        <p:nvPicPr>
          <p:cNvPr id="22" name="Imagem 21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392" y="3162476"/>
            <a:ext cx="609116" cy="609116"/>
          </a:xfrm>
          <a:prstGeom prst="rect">
            <a:avLst/>
          </a:prstGeom>
        </p:spPr>
      </p:pic>
      <p:sp>
        <p:nvSpPr>
          <p:cNvPr id="23" name="CaixaDeTexto 22"/>
          <p:cNvSpPr txBox="1"/>
          <p:nvPr/>
        </p:nvSpPr>
        <p:spPr>
          <a:xfrm>
            <a:off x="8464139" y="4501272"/>
            <a:ext cx="206098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57200">
              <a:defRPr/>
            </a:pPr>
            <a:r>
              <a:rPr lang="pt-BR" dirty="0"/>
              <a:t>Que venhamos valorizar o grande amor de Deus em nossa vida.</a:t>
            </a:r>
            <a:br>
              <a:rPr lang="pt-BR" dirty="0"/>
            </a:br>
            <a:endParaRPr lang="pt-BR" dirty="0">
              <a:solidFill>
                <a:prstClr val="white"/>
              </a:solidFill>
            </a:endParaRPr>
          </a:p>
        </p:txBody>
      </p:sp>
      <p:pic>
        <p:nvPicPr>
          <p:cNvPr id="24" name="Imagem 23"/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932" y="2971622"/>
            <a:ext cx="860646" cy="860646"/>
          </a:xfrm>
          <a:prstGeom prst="rect">
            <a:avLst/>
          </a:prstGeom>
        </p:spPr>
      </p:pic>
      <p:sp>
        <p:nvSpPr>
          <p:cNvPr id="25" name="CaixaDeTexto 24">
            <a:extLst>
              <a:ext uri="{FF2B5EF4-FFF2-40B4-BE49-F238E27FC236}">
                <a16:creationId xmlns:a16="http://schemas.microsoft.com/office/drawing/2014/main" id="{AFDBC0CC-8AA0-4FA7-BEF4-2326FBBABBB4}"/>
              </a:ext>
            </a:extLst>
          </p:cNvPr>
          <p:cNvSpPr txBox="1"/>
          <p:nvPr/>
        </p:nvSpPr>
        <p:spPr>
          <a:xfrm>
            <a:off x="9264116" y="4235320"/>
            <a:ext cx="5276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b="1" i="0" dirty="0">
                <a:solidFill>
                  <a:srgbClr val="3F3757"/>
                </a:solidFill>
                <a:effectLst/>
                <a:latin typeface="Nunito Sans"/>
              </a:rPr>
              <a:t>🙏</a:t>
            </a:r>
            <a:endParaRPr lang="pt-BR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8E251AA-C3FE-46A0-B3A4-61DB878DCB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2423" y="1732449"/>
            <a:ext cx="467819" cy="826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Ler a bíblia ela te mostrá o caminho on Make a GIF">
            <a:extLst>
              <a:ext uri="{FF2B5EF4-FFF2-40B4-BE49-F238E27FC236}">
                <a16:creationId xmlns:a16="http://schemas.microsoft.com/office/drawing/2014/main" id="{832687DE-ED8E-42D8-8D75-3EB6BCB7573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0228" y="470220"/>
            <a:ext cx="2143325" cy="2061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158341AB-0518-4DF9-99C1-156D509309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 dirty="0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61950759-D9C0-4BBC-96E1-9181A05B44B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5351" y="662224"/>
            <a:ext cx="5468679" cy="2239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747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  <p:bldP spid="21" grpId="0" animBg="1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A93B2FD5-A907-40E3-9D42-AA65929DB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92BECF1-71FE-4423-8EA6-A5A5AA8BC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5633" y="609599"/>
            <a:ext cx="7042200" cy="6003851"/>
          </a:xfrm>
        </p:spPr>
        <p:txBody>
          <a:bodyPr>
            <a:normAutofit fontScale="92500" lnSpcReduction="10000"/>
          </a:bodyPr>
          <a:lstStyle/>
          <a:p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Hebreus 10:1-18(1) Porque tendo a lei a sombra dos bens futuros, e não a imagem exata das coisas, nunca, pelos mesmos sacrifícios que continuamente se oferecem cada ano, pode aperfeiçoar os que a eles se chegam.</a:t>
            </a:r>
          </a:p>
          <a:p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(2) Doutra maneira, teriam deixado de se oferecer, porque, purificados uma vez os ministrantes, nunca mais teriam consciência de pecado.</a:t>
            </a:r>
          </a:p>
          <a:p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(3) Nesses sacrifícios, porém, cada ano se faz comemoração dos pecados,</a:t>
            </a:r>
          </a:p>
          <a:p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(4) Porque é impossível que o sangue dos touros e dos bodes tire os pecados.</a:t>
            </a:r>
          </a:p>
          <a:p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(5) Por isso, entrando no mundo, diz: Sacrifício e oferta não quiseste, Mas corpo me preparaste;</a:t>
            </a:r>
          </a:p>
          <a:p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(6) Holocaustos e oblações pelo pecado não te agradaram.</a:t>
            </a:r>
          </a:p>
          <a:p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(7) Então disse: Eis aqui venho (No princípio do livro está escrito de mim), Para fazer, ó Deus, a tua vontade.</a:t>
            </a:r>
          </a:p>
          <a:p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(8) Como acima diz: Sacrifício e oferta, e holocaustos e oblações pelo pecado não quiseste, nem te agradaram (os quais se oferecem segundo a lei).</a:t>
            </a:r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0E7979EE-381B-41C6-8C74-0BCF93DC61F9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pt-BR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F0C628D3-9C79-4B60-9B91-9E1E7772EE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951" y="2431518"/>
            <a:ext cx="3838575" cy="3462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702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INTRODUÇÃO</a:t>
            </a:r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3325949"/>
              </p:ext>
            </p:extLst>
          </p:nvPr>
        </p:nvGraphicFramePr>
        <p:xfrm>
          <a:off x="2209346" y="1732451"/>
          <a:ext cx="7765322" cy="44683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aixaDeTexto 5"/>
          <p:cNvSpPr txBox="1"/>
          <p:nvPr/>
        </p:nvSpPr>
        <p:spPr>
          <a:xfrm>
            <a:off x="4278754" y="4343401"/>
            <a:ext cx="3626506" cy="646331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pt-BR" sz="3600" dirty="0"/>
              <a:t>PONTO CHAVE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4278754" y="4989732"/>
            <a:ext cx="42952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i="0" dirty="0">
                <a:solidFill>
                  <a:srgbClr val="FFC000"/>
                </a:solidFill>
                <a:effectLst/>
                <a:latin typeface="times" panose="02020603050405020304" pitchFamily="18" charset="0"/>
              </a:rPr>
              <a:t>"Jesus foi a pessoa central do Tabernáculo, bem como nos Evangelhos".</a:t>
            </a:r>
            <a:br>
              <a:rPr lang="pt-BR" dirty="0"/>
            </a:br>
            <a:endParaRPr lang="pt-BR" dirty="0"/>
          </a:p>
        </p:txBody>
      </p:sp>
      <p:pic>
        <p:nvPicPr>
          <p:cNvPr id="1028" name="Picture 4" descr="Diana Chaves GIF | Gfycat">
            <a:extLst>
              <a:ext uri="{FF2B5EF4-FFF2-40B4-BE49-F238E27FC236}">
                <a16:creationId xmlns:a16="http://schemas.microsoft.com/office/drawing/2014/main" id="{97668243-BBDD-472C-83CE-79F5C821884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clrChange>
              <a:clrFrom>
                <a:srgbClr val="F6FCFF"/>
              </a:clrFrom>
              <a:clrTo>
                <a:srgbClr val="F6FC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90619">
            <a:off x="677460" y="4158865"/>
            <a:ext cx="3487412" cy="234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1">
            <a:extLst>
              <a:ext uri="{FF2B5EF4-FFF2-40B4-BE49-F238E27FC236}">
                <a16:creationId xmlns:a16="http://schemas.microsoft.com/office/drawing/2014/main" id="{8F446B8F-0B93-44BC-806A-E78DB445A4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solidFill>
            <a:srgbClr val="F1F5F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altLang="pt-BR" sz="1200" b="1" i="0" u="none" strike="noStrike" cap="none" normalizeH="0" baseline="0">
                <a:ln>
                  <a:noFill/>
                </a:ln>
                <a:solidFill>
                  <a:srgbClr val="356884"/>
                </a:solidFill>
                <a:effectLst/>
                <a:latin typeface="Nunito Sans"/>
              </a:rPr>
              <a:t>Jesus foi o sacrifício perfeito na obra de redenção.</a:t>
            </a:r>
            <a:endParaRPr kumimoji="0" lang="pt-BR" altLang="pt-BR" sz="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pt-BR" altLang="pt-BR" sz="1200" b="0" i="0" u="none" strike="noStrike" cap="none" normalizeH="0" baseline="0">
                <a:ln>
                  <a:noFill/>
                </a:ln>
                <a:solidFill>
                  <a:srgbClr val="48525C"/>
                </a:solidFill>
                <a:effectLst/>
                <a:latin typeface="Nunito Sans"/>
              </a:rPr>
            </a:br>
            <a:endParaRPr kumimoji="0" lang="pt-BR" altLang="pt-B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8" name="Picture 4" descr="Diana Chaves GIF | Gfycat">
            <a:extLst>
              <a:ext uri="{FF2B5EF4-FFF2-40B4-BE49-F238E27FC236}">
                <a16:creationId xmlns:a16="http://schemas.microsoft.com/office/drawing/2014/main" id="{CF9EA27B-E64A-4A2D-9444-E9BBDDB5062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clrChange>
              <a:clrFrom>
                <a:srgbClr val="F6FCFF"/>
              </a:clrFrom>
              <a:clrTo>
                <a:srgbClr val="F6FC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90619">
            <a:off x="7918232" y="4158865"/>
            <a:ext cx="3487412" cy="234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284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Rectangle 134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4572000"/>
            <a:ext cx="7058307" cy="1964266"/>
          </a:xfrm>
          <a:prstGeom prst="rect">
            <a:avLst/>
          </a:prstGeom>
          <a:solidFill>
            <a:srgbClr val="5E3F35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24256" y="4767072"/>
            <a:ext cx="6594189" cy="1625210"/>
          </a:xfrm>
        </p:spPr>
        <p:txBody>
          <a:bodyPr>
            <a:normAutofit/>
          </a:bodyPr>
          <a:lstStyle/>
          <a:p>
            <a:pPr algn="r"/>
            <a:r>
              <a:rPr lang="pt-BR" b="1" dirty="0">
                <a:solidFill>
                  <a:srgbClr val="FFFFFF"/>
                </a:solidFill>
              </a:rPr>
              <a:t>1. OS EVANGELHOS E O TABERNÁCULO</a:t>
            </a: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5" y="321732"/>
            <a:ext cx="4335613" cy="6214534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029319" y="917725"/>
            <a:ext cx="3424739" cy="4852362"/>
          </a:xfrm>
        </p:spPr>
        <p:txBody>
          <a:bodyPr anchor="ctr">
            <a:normAutofit/>
          </a:bodyPr>
          <a:lstStyle/>
          <a:p>
            <a:pPr marL="36900" indent="0">
              <a:buNone/>
            </a:pPr>
            <a:r>
              <a:rPr lang="pt-BR" sz="2000" dirty="0">
                <a:solidFill>
                  <a:srgbClr val="FFFFFF"/>
                </a:solidFill>
              </a:rPr>
              <a:t>Neste tópico será ensinado sobre a existência do número quatro quase em todos os lugares, bem como no pátio, na tenda, no Lugar Santo e no Santo dos Santos, que têm 4 lados, assim como os altares e as mesas. As bases e as medidas apontam também para os Evangelhos que seriam as quatro visões a respeito de Cristo.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B94BBA3F-BD2B-49CA-A15D-A2F37847DE6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3985"/>
          <a:stretch/>
        </p:blipFill>
        <p:spPr>
          <a:xfrm>
            <a:off x="524255" y="1163155"/>
            <a:ext cx="6594189" cy="326486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DE5C7FB4-FC8A-402D-A928-9C434351F488}"/>
              </a:ext>
            </a:extLst>
          </p:cNvPr>
          <p:cNvSpPr/>
          <p:nvPr/>
        </p:nvSpPr>
        <p:spPr>
          <a:xfrm>
            <a:off x="1428339" y="209048"/>
            <a:ext cx="4786020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28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Ex. O Tabernáculo e o </a:t>
            </a:r>
          </a:p>
          <a:p>
            <a:pPr algn="ctr"/>
            <a:r>
              <a:rPr lang="pt-BR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Evangelho de João</a:t>
            </a:r>
            <a:endParaRPr lang="pt-BR" sz="28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25787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ED6145CC-533A-4079-9B46-708B88708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82" y="201953"/>
            <a:ext cx="11185635" cy="1325563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pt-BR" b="1" dirty="0">
                <a:solidFill>
                  <a:srgbClr val="FFFFFF"/>
                </a:solidFill>
              </a:rPr>
              <a:t>1. OS EVANGELHOS E O TABERNÁCULO</a:t>
            </a:r>
            <a:endParaRPr lang="pt-BR" dirty="0"/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67229C49-5900-43CA-8078-15110F895F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7718" y="1690688"/>
            <a:ext cx="5157787" cy="480332"/>
          </a:xfrm>
        </p:spPr>
        <p:txBody>
          <a:bodyPr>
            <a:normAutofit/>
          </a:bodyPr>
          <a:lstStyle/>
          <a:p>
            <a:r>
              <a:rPr lang="pt-BR" dirty="0"/>
              <a:t>1.1. Os evangelistas Mateus e Marcos</a:t>
            </a:r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89789D2C-C017-4715-A913-85101CA5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57971" y="2171021"/>
            <a:ext cx="5383618" cy="4251044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pt-BR" sz="2000" dirty="0"/>
              <a:t>Os evangelistas Mateus e Marcos, narram a história da vida de Jesus e ambos denominam o Evangelho com seus respectivos nomes.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pt-BR" sz="2000" dirty="0"/>
              <a:t>Matheus linca a vida de Jesus às profecias do AT; Para Mateus, Jesus é o rei dos Judeus. Por isto, a cor púrpura do Tabernáculo fazia alusão ao Evangelho de Mateus. 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pt-BR" sz="2000" dirty="0"/>
              <a:t>Marcos fala de Jesus como servo sofredor e que veio para servir e dar a Sua vida em sacrifício pela humanidade. Segundo o autor, Jesus é referenciado pelo tecido vermelho. 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pt-BR" sz="2000" dirty="0"/>
              <a:t>Os dois evangelistas contribuíram para a propagação da história de Jesus como o sacrifício perfeito exigido por Deus. 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A0CDD807-3887-4A75-935F-4484FE789C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96000" y="1506140"/>
            <a:ext cx="5183188" cy="518603"/>
          </a:xfrm>
        </p:spPr>
        <p:txBody>
          <a:bodyPr>
            <a:normAutofit/>
          </a:bodyPr>
          <a:lstStyle/>
          <a:p>
            <a:r>
              <a:rPr lang="pt-BR" dirty="0"/>
              <a:t>1.2. O Evangelho de Lucas e João</a:t>
            </a:r>
          </a:p>
        </p:txBody>
      </p:sp>
      <p:sp>
        <p:nvSpPr>
          <p:cNvPr id="15" name="Espaço Reservado para Conteúdo 14">
            <a:extLst>
              <a:ext uri="{FF2B5EF4-FFF2-40B4-BE49-F238E27FC236}">
                <a16:creationId xmlns:a16="http://schemas.microsoft.com/office/drawing/2014/main" id="{C4C3E048-8406-477C-B243-846BECD9FE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95999" y="2024743"/>
            <a:ext cx="5584443" cy="4631304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pt-BR" sz="2000" dirty="0"/>
              <a:t>Estes dois evangelistas se caracterizam por trazer detalhe de informações sobre Jesus. 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pt-BR" sz="2000" dirty="0"/>
              <a:t>Lucas se preocupou em mostrar Jesus como Filho do Homem. 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pt-BR" sz="2000" dirty="0"/>
              <a:t>João por sua vez mostra Jesus como Filho de Deus, narrando discursos em que com veemência Jesus usa a expressão "Eu Sou". 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pt-BR" sz="2000" dirty="0"/>
              <a:t>No Tabernáculo vemos a representação do Evangelho de Lucas através do couro usado na parede externa do Tabernáculo, que simboliza o corpo sem qualquer beleza, ou seja; a humanidade de Jesus. 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pt-BR" sz="2000" dirty="0"/>
              <a:t>No Evangelho de João é representado pela cor azul, simbolizando o lugar de onde viria a salvação.</a:t>
            </a:r>
            <a:endParaRPr lang="pt-BR" sz="1800" dirty="0">
              <a:highlight>
                <a:srgbClr val="FFFF00"/>
              </a:highlight>
            </a:endParaRPr>
          </a:p>
        </p:txBody>
      </p:sp>
      <p:pic>
        <p:nvPicPr>
          <p:cNvPr id="1026" name="Picture 2" descr="Jesus no Tabernáculo (Jesus in the Tabernacle).">
            <a:extLst>
              <a:ext uri="{FF2B5EF4-FFF2-40B4-BE49-F238E27FC236}">
                <a16:creationId xmlns:a16="http://schemas.microsoft.com/office/drawing/2014/main" id="{A1C74429-5171-4D1E-92B0-9264C44CC9B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98"/>
          <a:stretch/>
        </p:blipFill>
        <p:spPr bwMode="auto">
          <a:xfrm>
            <a:off x="1491556" y="1690687"/>
            <a:ext cx="7833751" cy="4540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1892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uiExpand="1" build="p"/>
      <p:bldP spid="5" grpId="0" build="p"/>
      <p:bldP spid="15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2" name="Rectangle 191">
            <a:extLst>
              <a:ext uri="{FF2B5EF4-FFF2-40B4-BE49-F238E27FC236}">
                <a16:creationId xmlns:a16="http://schemas.microsoft.com/office/drawing/2014/main" id="{33CD251C-A887-4D2F-925B-FC09719853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Freeform: Shape 192">
            <a:extLst>
              <a:ext uri="{FF2B5EF4-FFF2-40B4-BE49-F238E27FC236}">
                <a16:creationId xmlns:a16="http://schemas.microsoft.com/office/drawing/2014/main" id="{3B2069EE-A08E-44F0-B3F9-3CF8CC2DCA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126740" cy="6857542"/>
          </a:xfrm>
          <a:custGeom>
            <a:avLst/>
            <a:gdLst>
              <a:gd name="connsiteX0" fmla="*/ 0 w 6126740"/>
              <a:gd name="connsiteY0" fmla="*/ 0 h 6857542"/>
              <a:gd name="connsiteX1" fmla="*/ 4980067 w 6126740"/>
              <a:gd name="connsiteY1" fmla="*/ 0 h 6857542"/>
              <a:gd name="connsiteX2" fmla="*/ 4992714 w 6126740"/>
              <a:gd name="connsiteY2" fmla="*/ 31774 h 6857542"/>
              <a:gd name="connsiteX3" fmla="*/ 6047722 w 6126740"/>
              <a:gd name="connsiteY3" fmla="*/ 2682457 h 6857542"/>
              <a:gd name="connsiteX4" fmla="*/ 6047722 w 6126740"/>
              <a:gd name="connsiteY4" fmla="*/ 3752208 h 6857542"/>
              <a:gd name="connsiteX5" fmla="*/ 4890218 w 6126740"/>
              <a:gd name="connsiteY5" fmla="*/ 6660411 h 6857542"/>
              <a:gd name="connsiteX6" fmla="*/ 4811756 w 6126740"/>
              <a:gd name="connsiteY6" fmla="*/ 6857542 h 6857542"/>
              <a:gd name="connsiteX7" fmla="*/ 0 w 6126740"/>
              <a:gd name="connsiteY7" fmla="*/ 6857542 h 6857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26740" h="6857542">
                <a:moveTo>
                  <a:pt x="0" y="0"/>
                </a:moveTo>
                <a:lnTo>
                  <a:pt x="4980067" y="0"/>
                </a:lnTo>
                <a:lnTo>
                  <a:pt x="4992714" y="31774"/>
                </a:lnTo>
                <a:cubicBezTo>
                  <a:pt x="6047722" y="2682457"/>
                  <a:pt x="6047722" y="2682457"/>
                  <a:pt x="6047722" y="2682457"/>
                </a:cubicBezTo>
                <a:cubicBezTo>
                  <a:pt x="6153080" y="2988100"/>
                  <a:pt x="6153080" y="3446565"/>
                  <a:pt x="6047722" y="3752208"/>
                </a:cubicBezTo>
                <a:cubicBezTo>
                  <a:pt x="5563735" y="4968215"/>
                  <a:pt x="5185620" y="5918220"/>
                  <a:pt x="4890218" y="6660411"/>
                </a:cubicBezTo>
                <a:lnTo>
                  <a:pt x="4811756" y="6857542"/>
                </a:lnTo>
                <a:lnTo>
                  <a:pt x="0" y="685754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67290" y="1030286"/>
            <a:ext cx="4153626" cy="2174091"/>
          </a:xfrm>
        </p:spPr>
        <p:txBody>
          <a:bodyPr anchor="b">
            <a:normAutofit/>
          </a:bodyPr>
          <a:lstStyle/>
          <a:p>
            <a:r>
              <a:rPr lang="pt-BR" sz="4800" dirty="0">
                <a:solidFill>
                  <a:schemeClr val="bg1"/>
                </a:solidFill>
              </a:rPr>
              <a:t>2 O ALTAR DE HOLOCAUSTO E A CRUZ</a:t>
            </a:r>
          </a:p>
        </p:txBody>
      </p:sp>
      <p:grpSp>
        <p:nvGrpSpPr>
          <p:cNvPr id="194" name="Group 193">
            <a:extLst>
              <a:ext uri="{FF2B5EF4-FFF2-40B4-BE49-F238E27FC236}">
                <a16:creationId xmlns:a16="http://schemas.microsoft.com/office/drawing/2014/main" id="{C9888C69-11CC-40BA-BABF-F9B7E11C91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40080" y="640080"/>
            <a:ext cx="1128382" cy="847206"/>
            <a:chOff x="5307830" y="325570"/>
            <a:chExt cx="1128382" cy="847206"/>
          </a:xfrm>
        </p:grpSpPr>
        <p:sp>
          <p:nvSpPr>
            <p:cNvPr id="195" name="Freeform 5">
              <a:extLst>
                <a:ext uri="{FF2B5EF4-FFF2-40B4-BE49-F238E27FC236}">
                  <a16:creationId xmlns:a16="http://schemas.microsoft.com/office/drawing/2014/main" id="{737D08C8-52AD-4B7E-A217-E28E1AF008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307830" y="577396"/>
              <a:ext cx="675351" cy="595380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5">
              <a:extLst>
                <a:ext uri="{FF2B5EF4-FFF2-40B4-BE49-F238E27FC236}">
                  <a16:creationId xmlns:a16="http://schemas.microsoft.com/office/drawing/2014/main" id="{0ED11528-93DA-433F-9B3C-21106EFDBB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85720" y="325570"/>
              <a:ext cx="550492" cy="485306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767290" y="3428999"/>
            <a:ext cx="4075054" cy="2741213"/>
          </a:xfrm>
        </p:spPr>
        <p:txBody>
          <a:bodyPr anchor="t">
            <a:normAutofit/>
          </a:bodyPr>
          <a:lstStyle/>
          <a:p>
            <a:pPr marL="494100" indent="-457200">
              <a:buFont typeface="+mj-lt"/>
              <a:buAutoNum type="arabicPeriod"/>
            </a:pPr>
            <a:r>
              <a:rPr lang="pt-BR" sz="2000">
                <a:solidFill>
                  <a:schemeClr val="bg1"/>
                </a:solidFill>
              </a:rPr>
              <a:t>Neste tópico aprenderemos  sobre o altar de holocausto e sua relação com a cruz</a:t>
            </a:r>
          </a:p>
          <a:p>
            <a:pPr marL="494100" indent="-457200">
              <a:buFont typeface="+mj-lt"/>
              <a:buAutoNum type="arabicPeriod"/>
            </a:pPr>
            <a:endParaRPr lang="pt-BR" sz="2000">
              <a:solidFill>
                <a:schemeClr val="bg1"/>
              </a:solidFill>
            </a:endParaRPr>
          </a:p>
          <a:p>
            <a:pPr marL="494100" indent="-457200"/>
            <a:endParaRPr lang="pt-BR" sz="2000">
              <a:solidFill>
                <a:schemeClr val="bg1"/>
              </a:solidFill>
            </a:endParaRPr>
          </a:p>
        </p:txBody>
      </p:sp>
      <p:pic>
        <p:nvPicPr>
          <p:cNvPr id="1026" name="Picture 2" descr="Documento sem título">
            <a:extLst>
              <a:ext uri="{FF2B5EF4-FFF2-40B4-BE49-F238E27FC236}">
                <a16:creationId xmlns:a16="http://schemas.microsoft.com/office/drawing/2014/main" id="{A6BDF1D7-CA30-4E08-9BB3-731720B2DC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91087" y="1538608"/>
            <a:ext cx="4956857" cy="3780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3729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ED6145CC-533A-4079-9B46-708B88708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728" y="451337"/>
            <a:ext cx="10223643" cy="1038373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sz="4400" dirty="0">
                <a:solidFill>
                  <a:schemeClr val="bg1"/>
                </a:solidFill>
              </a:rPr>
              <a:t>2 O ALTAR DE HOLOCAUSTO E A CRUZ</a:t>
            </a:r>
            <a:endParaRPr lang="pt-BR" dirty="0"/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67229C49-5900-43CA-8078-15110F895F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4728" y="1566631"/>
            <a:ext cx="4769140" cy="823912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dirty="0"/>
              <a:t>2.1. Um lugar de morte e culpa</a:t>
            </a:r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89789D2C-C017-4715-A913-85101CA5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4729" y="2386496"/>
            <a:ext cx="4769139" cy="4222414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pt-BR" sz="2000" dirty="0"/>
              <a:t>Quando o ofertante chegava diante do sacerdote e ambos estavam frente ao altar, um animal morria no lugar do pecador, levando a culpa pelos seus pecados.</a:t>
            </a:r>
          </a:p>
          <a:p>
            <a:r>
              <a:rPr lang="pt-BR" sz="2000" dirty="0"/>
              <a:t> O ritual que simbolizava este ato era o ofertante colocar a mão sobre a cabeça do animal a ser degolado, transferindo assim toda a culpa para o animal. Vale ressaltar que o animal deveria ser sem mancha e sem defeito. Os Evangelhos registram que Jesus foi pregado na cruz pelos nossos pecados. A cruz representa morte e lugar de pagar pelos pecados; Jesus</a:t>
            </a:r>
          </a:p>
        </p:txBody>
      </p:sp>
      <p:sp>
        <p:nvSpPr>
          <p:cNvPr id="8" name="Espaço Reservado para Texto 7">
            <a:extLst>
              <a:ext uri="{FF2B5EF4-FFF2-40B4-BE49-F238E27FC236}">
                <a16:creationId xmlns:a16="http://schemas.microsoft.com/office/drawing/2014/main" id="{1283D7C9-C003-431D-B2BB-3B24E9D866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858540" y="1566631"/>
            <a:ext cx="5039832" cy="805779"/>
          </a:xfr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dirty="0"/>
              <a:t>2.2. Lugar de graça e misericórdia</a:t>
            </a:r>
          </a:p>
        </p:txBody>
      </p:sp>
      <p:sp>
        <p:nvSpPr>
          <p:cNvPr id="9" name="Espaço Reservado para Conteúdo 8">
            <a:extLst>
              <a:ext uri="{FF2B5EF4-FFF2-40B4-BE49-F238E27FC236}">
                <a16:creationId xmlns:a16="http://schemas.microsoft.com/office/drawing/2014/main" id="{BDB954A0-5BFE-431B-8461-C1A7DD9D84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858540" y="2353834"/>
            <a:ext cx="5039831" cy="4281647"/>
          </a:xfr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>
              <a:lnSpc>
                <a:spcPct val="110000"/>
              </a:lnSpc>
              <a:buFont typeface="Wingdings" panose="05000000000000000000" pitchFamily="2" charset="2"/>
              <a:buChar char="q"/>
            </a:pPr>
            <a:r>
              <a:rPr lang="pt-BR" sz="1800" dirty="0"/>
              <a:t>Na confecção do Altar do Holocausto, Deus exigiu que tivessem chifres nas pontas do Altar (</a:t>
            </a:r>
            <a:r>
              <a:rPr lang="pt-BR" sz="1800" dirty="0" err="1"/>
              <a:t>Êx</a:t>
            </a:r>
            <a:r>
              <a:rPr lang="pt-BR" sz="1800" dirty="0"/>
              <a:t> 27.2). A simbologia destes chifres faz alusão ao poder universal de Jesus. Podemos dizer também que o fato deles apontarem para cima significa que a salvação viria apenas dos céus. A cruz é o sinal máximo da fé cristã e dela vem graça e luz. Algumas pessoas em situações de perigo, Quando se apegava ao chifre do altar, conforme diz Adonias (1 Rs 1.50), ninguém poderia atentar contra a sua vida. Jesus veio como a graça de Deus para a humanidade (</a:t>
            </a:r>
            <a:r>
              <a:rPr lang="pt-BR" sz="1800" dirty="0" err="1"/>
              <a:t>Tt</a:t>
            </a:r>
            <a:r>
              <a:rPr lang="pt-BR" sz="1800" dirty="0"/>
              <a:t> 2.11) Paulo pontua que somos salvos pela graça, e isto é um dom de Deus (</a:t>
            </a:r>
            <a:r>
              <a:rPr lang="pt-BR" sz="1800" dirty="0" err="1"/>
              <a:t>Ef</a:t>
            </a:r>
            <a:r>
              <a:rPr lang="pt-BR" sz="1800" dirty="0"/>
              <a:t> 2.8).</a:t>
            </a:r>
          </a:p>
        </p:txBody>
      </p:sp>
    </p:spTree>
    <p:extLst>
      <p:ext uri="{BB962C8B-B14F-4D97-AF65-F5344CB8AC3E}">
        <p14:creationId xmlns:p14="http://schemas.microsoft.com/office/powerpoint/2010/main" val="990045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build="p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rdósia">
  <a:themeElements>
    <a:clrScheme name="Ardósia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Ardósia">
      <a:maj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rdósia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" id="{C3F70B94-7CE9-428E-ADC1-3269CC2C3385}" vid="{3F2DE9A5-64E6-437C-A389-CC4477E817E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1691</TotalTime>
  <Words>1547</Words>
  <Application>Microsoft Office PowerPoint</Application>
  <PresentationFormat>Widescreen</PresentationFormat>
  <Paragraphs>73</Paragraphs>
  <Slides>14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10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14</vt:i4>
      </vt:variant>
    </vt:vector>
  </HeadingPairs>
  <TitlesOfParts>
    <vt:vector size="26" baseType="lpstr">
      <vt:lpstr>Abadi</vt:lpstr>
      <vt:lpstr>Arial</vt:lpstr>
      <vt:lpstr>Calibri</vt:lpstr>
      <vt:lpstr>Calibri Light</vt:lpstr>
      <vt:lpstr>Calisto MT</vt:lpstr>
      <vt:lpstr>Georgia</vt:lpstr>
      <vt:lpstr>Nunito Sans</vt:lpstr>
      <vt:lpstr>times</vt:lpstr>
      <vt:lpstr>Wingdings</vt:lpstr>
      <vt:lpstr>Wingdings 2</vt:lpstr>
      <vt:lpstr>Tema do Office</vt:lpstr>
      <vt:lpstr>Ardósia</vt:lpstr>
      <vt:lpstr>Lição 11. A CONEXÃO DO TABERNÁCULO COM OS EVANGELHOS</vt:lpstr>
      <vt:lpstr>Apresentação do PowerPoint</vt:lpstr>
      <vt:lpstr>Apresentação do PowerPoint</vt:lpstr>
      <vt:lpstr>Apresentação do PowerPoint</vt:lpstr>
      <vt:lpstr>INTRODUÇÃO</vt:lpstr>
      <vt:lpstr>1. OS EVANGELHOS E O TABERNÁCULO</vt:lpstr>
      <vt:lpstr>1. OS EVANGELHOS E O TABERNÁCULO</vt:lpstr>
      <vt:lpstr>2 O ALTAR DE HOLOCAUSTO E A CRUZ</vt:lpstr>
      <vt:lpstr>2 O ALTAR DE HOLOCAUSTO E A CRUZ</vt:lpstr>
      <vt:lpstr>3 - A MISSÃO DE ISRAEL E DA IGREJA</vt:lpstr>
      <vt:lpstr>3 - A MISSÃO DE ISRAEL E DA IGREJA</vt:lpstr>
      <vt:lpstr>Subsídio Bíblico e Histórico 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Lição 1. A casa de Deus no deserto</dc:title>
  <dc:creator>Julio César Pereira</dc:creator>
  <cp:lastModifiedBy>Julio César Pereira</cp:lastModifiedBy>
  <cp:revision>44</cp:revision>
  <dcterms:created xsi:type="dcterms:W3CDTF">2021-07-01T23:48:49Z</dcterms:created>
  <dcterms:modified xsi:type="dcterms:W3CDTF">2021-09-10T14:22:03Z</dcterms:modified>
</cp:coreProperties>
</file>